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95" r:id="rId4"/>
    <p:sldId id="296" r:id="rId5"/>
    <p:sldId id="297" r:id="rId6"/>
    <p:sldId id="298" r:id="rId7"/>
    <p:sldId id="289" r:id="rId8"/>
    <p:sldId id="290" r:id="rId9"/>
    <p:sldId id="293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8501-3B49-49BD-834F-769B3A01D1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1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8501-3B49-49BD-834F-769B3A01D1A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12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44475" y="404664"/>
            <a:ext cx="8648700" cy="43973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Паспорт проекта  «Оптимизация процесса размещения новостей на сайте МБОУ «Звездненская СОШ»</a:t>
            </a:r>
          </a:p>
        </p:txBody>
      </p:sp>
      <p:sp>
        <p:nvSpPr>
          <p:cNvPr id="5" name="Прямоугольник 4">
            <a:extLst/>
          </p:cNvPr>
          <p:cNvSpPr/>
          <p:nvPr/>
        </p:nvSpPr>
        <p:spPr>
          <a:xfrm>
            <a:off x="303212" y="1009488"/>
            <a:ext cx="8636000" cy="16160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33363" y="2697163"/>
            <a:ext cx="8636000" cy="13799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1Временные потери при согласовании текста новостей.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Отсутствие требований  к оформлению текстовой информации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Необходимость  своевременного размещение  новостей на сайте о событиях в учреждении. </a:t>
            </a:r>
          </a:p>
        </p:txBody>
      </p:sp>
      <p:sp>
        <p:nvSpPr>
          <p:cNvPr id="7" name="TextBox 6">
            <a:extLst/>
          </p:cNvPr>
          <p:cNvSpPr txBox="1"/>
          <p:nvPr/>
        </p:nvSpPr>
        <p:spPr>
          <a:xfrm>
            <a:off x="251520" y="1124744"/>
            <a:ext cx="1941513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Общая информация 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Прямоугольник 7">
            <a:extLst/>
          </p:cNvPr>
          <p:cNvSpPr/>
          <p:nvPr/>
        </p:nvSpPr>
        <p:spPr>
          <a:xfrm>
            <a:off x="251520" y="4149081"/>
            <a:ext cx="8621713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сократить временные затраты при подготовке и размещения новостной информации на сайте образовательного  учреждения</a:t>
            </a: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255588" y="2714625"/>
            <a:ext cx="258013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</a:rPr>
              <a:t>Обоснование выбора процесса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251520" y="4149080"/>
            <a:ext cx="1320800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Цели </a:t>
            </a: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проекта: </a:t>
            </a:r>
            <a:endParaRPr lang="ru-RU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214546" y="928670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 smtClean="0">
              <a:solidFill>
                <a:srgbClr val="002060"/>
              </a:solidFill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Муниципальное бюджетное общеобразовательное учреждение «Звездненская средняя общеобразовательная школа» Кемеровского муниципального округа МБОУ «Звездненская СОШ».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 Границы процесса: </a:t>
            </a:r>
            <a:r>
              <a:rPr lang="ru-RU" sz="12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Начало процесса: от момента поручения руководителя о составлении новостной информации.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Конец процесса:  до момента размещение новостной информации на сайте образовательного учреждения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Дата начала  проекта:01.11.2020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+mj-lt"/>
              </a:rPr>
              <a:t>Дата окончания проекта:01.02.2021</a:t>
            </a:r>
            <a:endParaRPr lang="ru-RU" sz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63550" y="2980690"/>
            <a:ext cx="83153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9250" indent="-349250"/>
            <a:endParaRPr lang="ru-RU" sz="1400" dirty="0" smtClean="0">
              <a:solidFill>
                <a:srgbClr val="002060"/>
              </a:solidFill>
            </a:endParaRPr>
          </a:p>
          <a:p>
            <a:pPr marL="349250" indent="-349250">
              <a:buFont typeface="Arial" charset="0"/>
              <a:buAutoNum type="arabicPeriod"/>
            </a:pPr>
            <a:endParaRPr lang="ru-RU" sz="1400" dirty="0">
              <a:solidFill>
                <a:srgbClr val="002060"/>
              </a:solidFill>
            </a:endParaRPr>
          </a:p>
          <a:p>
            <a:pPr marL="349250" indent="-349250">
              <a:buFont typeface="Arial" charset="0"/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179512" y="5301208"/>
            <a:ext cx="8621713" cy="1055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 организации . 1.Передача новостей в  соответствии с требованиями.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Разработка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чек-листов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подготовки новостной  информации.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Размещение актуальных новостей без задержки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сотрудников: Экономия времени.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000" b="1" dirty="0" smtClean="0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  </a:t>
            </a:r>
            <a:endParaRPr lang="ru-RU" sz="1000" dirty="0" smtClean="0">
              <a:solidFill>
                <a:schemeClr val="tx1"/>
              </a:solidFill>
              <a:latin typeface="Franklin Gothic Book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323528" y="5229200"/>
            <a:ext cx="151996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2"/>
                </a:solidFill>
                <a:latin typeface="+mn-lt"/>
              </a:rPr>
              <a:t>Эффекты </a:t>
            </a:r>
            <a:r>
              <a:rPr lang="ru-RU" sz="1400" dirty="0">
                <a:solidFill>
                  <a:schemeClr val="accent2"/>
                </a:solidFill>
                <a:latin typeface="+mn-lt"/>
              </a:rPr>
              <a:t>проекта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1</a:t>
            </a:fld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0184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/>
          </p:cNvPr>
          <p:cNvSpPr/>
          <p:nvPr/>
        </p:nvSpPr>
        <p:spPr>
          <a:xfrm>
            <a:off x="251520" y="3573016"/>
            <a:ext cx="8621712" cy="2463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51520" y="1556792"/>
            <a:ext cx="8637588" cy="2136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TextBox 31">
            <a:extLst/>
          </p:cNvPr>
          <p:cNvSpPr txBox="1"/>
          <p:nvPr/>
        </p:nvSpPr>
        <p:spPr>
          <a:xfrm>
            <a:off x="317500" y="1306513"/>
            <a:ext cx="1644650" cy="5222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/>
          </p:cNvPr>
          <p:cNvSpPr txBox="1"/>
          <p:nvPr/>
        </p:nvSpPr>
        <p:spPr>
          <a:xfrm>
            <a:off x="395536" y="3573016"/>
            <a:ext cx="2023839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Рабочая группа проекта</a:t>
            </a: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244475" y="332656"/>
            <a:ext cx="86487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2267744" y="1556792"/>
            <a:ext cx="2304256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err="1" smtClean="0">
                <a:solidFill>
                  <a:srgbClr val="00295C"/>
                </a:solidFill>
              </a:rPr>
              <a:t>Булдыгин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 Александр Юрьевич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Директор </a:t>
            </a:r>
          </a:p>
        </p:txBody>
      </p:sp>
      <p:sp>
        <p:nvSpPr>
          <p:cNvPr id="20" name="Rectangle 165"/>
          <p:cNvSpPr txBox="1">
            <a:spLocks noChangeArrowheads="1"/>
          </p:cNvSpPr>
          <p:nvPr/>
        </p:nvSpPr>
        <p:spPr bwMode="auto">
          <a:xfrm>
            <a:off x="2267744" y="1340768"/>
            <a:ext cx="1538288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87" lvl="1" indent="0" algn="ctr">
              <a:buClr>
                <a:srgbClr val="002960"/>
              </a:buClr>
              <a:buSzPct val="125000"/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Заказчик проекта</a:t>
            </a:r>
            <a:endParaRPr lang="en-US" altLang="ru-RU" sz="1000" b="1" kern="0" dirty="0" smtClean="0">
              <a:solidFill>
                <a:srgbClr val="00295C"/>
              </a:solidFill>
            </a:endParaRPr>
          </a:p>
        </p:txBody>
      </p:sp>
      <p:sp>
        <p:nvSpPr>
          <p:cNvPr id="21" name="Rectangle 53"/>
          <p:cNvSpPr txBox="1">
            <a:spLocks noChangeArrowheads="1"/>
          </p:cNvSpPr>
          <p:nvPr/>
        </p:nvSpPr>
        <p:spPr bwMode="auto">
          <a:xfrm>
            <a:off x="5868144" y="1556792"/>
            <a:ext cx="2448272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Степанова-Чернова Анна Юрьевна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Заместитель директора по воспитательной работе </a:t>
            </a: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5724128" y="1340768"/>
            <a:ext cx="2155825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>
              <a:buClr>
                <a:srgbClr val="002960"/>
              </a:buClr>
              <a:buSzPct val="89000"/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b="1" kern="0" dirty="0" smtClean="0">
              <a:solidFill>
                <a:srgbClr val="00295C"/>
              </a:solidFill>
            </a:endParaRPr>
          </a:p>
        </p:txBody>
      </p:sp>
      <p:sp>
        <p:nvSpPr>
          <p:cNvPr id="36" name="Rectangle 53"/>
          <p:cNvSpPr txBox="1">
            <a:spLocks noChangeArrowheads="1"/>
          </p:cNvSpPr>
          <p:nvPr/>
        </p:nvSpPr>
        <p:spPr bwMode="auto">
          <a:xfrm>
            <a:off x="683568" y="4077072"/>
            <a:ext cx="1462088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Сафронова Елена Викторовна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делопроизводитель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38" name="Rectangle 53"/>
          <p:cNvSpPr txBox="1">
            <a:spLocks noChangeArrowheads="1"/>
          </p:cNvSpPr>
          <p:nvPr/>
        </p:nvSpPr>
        <p:spPr bwMode="auto">
          <a:xfrm>
            <a:off x="2555776" y="4077072"/>
            <a:ext cx="1462088" cy="6155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Сусликов Николай Юрьевич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Заместитель директора по БОП</a:t>
            </a:r>
            <a:endParaRPr lang="ru-RU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42" name="Rectangle 53"/>
          <p:cNvSpPr txBox="1">
            <a:spLocks noChangeArrowheads="1"/>
          </p:cNvSpPr>
          <p:nvPr/>
        </p:nvSpPr>
        <p:spPr bwMode="auto">
          <a:xfrm>
            <a:off x="4139952" y="4149080"/>
            <a:ext cx="2038152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err="1" smtClean="0">
                <a:solidFill>
                  <a:srgbClr val="00295C"/>
                </a:solidFill>
              </a:rPr>
              <a:t>Генинг</a:t>
            </a:r>
            <a:r>
              <a:rPr lang="ru-RU" altLang="ru-RU" sz="1000" b="1" kern="0" dirty="0" smtClean="0">
                <a:solidFill>
                  <a:srgbClr val="00295C"/>
                </a:solidFill>
              </a:rPr>
              <a:t> Анна Ивановна</a:t>
            </a:r>
          </a:p>
          <a:p>
            <a:pPr algn="ctr">
              <a:buClr>
                <a:srgbClr val="002960"/>
              </a:buClr>
              <a:defRPr/>
            </a:pPr>
            <a:r>
              <a:rPr lang="ru-RU" altLang="ru-RU" sz="1000" b="1" kern="0" dirty="0" smtClean="0">
                <a:solidFill>
                  <a:srgbClr val="00295C"/>
                </a:solidFill>
              </a:rPr>
              <a:t>Учитель русского языка и литературы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23" name="Picture 4" descr="http://mdou3rakit.narod.ru/2018_img/logo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060848"/>
            <a:ext cx="1905000" cy="1047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436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338388" y="5013325"/>
            <a:ext cx="57785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10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7950" y="501332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9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43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8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7950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227763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211638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91611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22488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51050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 smtClean="0">
                <a:latin typeface="Franklin Gothic Medium" pitchFamily="34" charset="0"/>
              </a:rPr>
              <a:t>Карта текущего состояния процесса</a:t>
            </a:r>
            <a:br>
              <a:rPr lang="ru-RU" altLang="ru-RU" sz="2000" dirty="0" smtClean="0">
                <a:latin typeface="Franklin Gothic Medium" pitchFamily="34" charset="0"/>
              </a:rPr>
            </a:br>
            <a:r>
              <a:rPr lang="ru-RU" sz="2000" dirty="0" smtClean="0"/>
              <a:t>«Оптимизация процесса размещения новостей </a:t>
            </a:r>
            <a:br>
              <a:rPr lang="ru-RU" sz="2000" dirty="0" smtClean="0"/>
            </a:br>
            <a:r>
              <a:rPr lang="ru-RU" sz="2000" dirty="0" smtClean="0"/>
              <a:t>на сайте МБОУ «</a:t>
            </a:r>
            <a:r>
              <a:rPr lang="ru-RU" sz="2000" dirty="0"/>
              <a:t>З</a:t>
            </a:r>
            <a:r>
              <a:rPr lang="ru-RU" sz="2000" dirty="0" smtClean="0"/>
              <a:t>вездненская СОШ»</a:t>
            </a:r>
            <a:br>
              <a:rPr lang="ru-RU" sz="2000" dirty="0" smtClean="0"/>
            </a:br>
            <a:endParaRPr lang="ru-RU" altLang="ru-RU" sz="2000" dirty="0" smtClean="0"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79613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06717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15632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243888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323528" y="6453336"/>
            <a:ext cx="4068961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–117мин. - 205 мин.</a:t>
            </a:r>
            <a:endParaRPr lang="ru-RU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4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F7C4544F-931A-45EF-AE4A-08816F777FF5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3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227856" y="2276872"/>
          <a:ext cx="1751856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Директор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Поручение о размещении информации на сайте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 мин. – 15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1224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492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6443663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86756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2122488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428307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>
            <a:off x="34925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Пятно 1 60"/>
          <p:cNvSpPr/>
          <p:nvPr/>
        </p:nvSpPr>
        <p:spPr>
          <a:xfrm>
            <a:off x="5724128" y="3429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01" name="Пятно 1 60"/>
          <p:cNvSpPr/>
          <p:nvPr/>
        </p:nvSpPr>
        <p:spPr>
          <a:xfrm>
            <a:off x="5292080" y="494116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54" name="Пятно 1 60"/>
          <p:cNvSpPr/>
          <p:nvPr/>
        </p:nvSpPr>
        <p:spPr>
          <a:xfrm>
            <a:off x="6804248" y="1772816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211960" y="508518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552265"/>
              </p:ext>
            </p:extLst>
          </p:nvPr>
        </p:nvGraphicFramePr>
        <p:xfrm>
          <a:off x="2267744" y="2276872"/>
          <a:ext cx="1751856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Делопроизводитель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Сбор и подготовка информации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40 мин. –50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787480"/>
              </p:ext>
            </p:extLst>
          </p:nvPr>
        </p:nvGraphicFramePr>
        <p:xfrm>
          <a:off x="4427984" y="2276872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Руководитель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проекта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Передача информации </a:t>
                      </a:r>
                      <a:r>
                        <a:rPr lang="ru-RU" sz="9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для проверки</a:t>
                      </a:r>
                      <a:r>
                        <a:rPr lang="ru-RU" sz="9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5 мин. –  10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6516216" y="2276872"/>
          <a:ext cx="1751856" cy="123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Рабочая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группа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представленную информацию оцифровывает представленную новость отбирает фотографии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20 мин. –  30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323528" y="3861048"/>
          <a:ext cx="1751856" cy="123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Руководитель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проекта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Отправляет электронный вариант новости и фотографий по электронной почте  на проверку директору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2 мин. –  5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9" name="Пятно 1 60"/>
          <p:cNvSpPr/>
          <p:nvPr/>
        </p:nvSpPr>
        <p:spPr>
          <a:xfrm>
            <a:off x="3563888" y="34290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2483768" y="3861048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Директор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информацию и отправляет на доработку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20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464400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Рабочая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группа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Исправляет ошибки.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 15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6852592" y="3861048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Руководитель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 проекта</a:t>
                      </a:r>
                      <a:endParaRPr lang="ru-RU" sz="900" b="1" dirty="0" smtClean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Передает исправленный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вариант на проверку.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5 мин. –  15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323528" y="5318743"/>
          <a:ext cx="1751856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Директор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новый текст и передает делопроизводителю для размещения на сайте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 15 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8" name="Пятно 1 60"/>
          <p:cNvSpPr/>
          <p:nvPr/>
        </p:nvSpPr>
        <p:spPr>
          <a:xfrm>
            <a:off x="1547664" y="515719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0" name="Пятно 1 60"/>
          <p:cNvSpPr/>
          <p:nvPr/>
        </p:nvSpPr>
        <p:spPr>
          <a:xfrm>
            <a:off x="5364088" y="5229200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6" name="Пятно 1 60"/>
          <p:cNvSpPr/>
          <p:nvPr/>
        </p:nvSpPr>
        <p:spPr>
          <a:xfrm>
            <a:off x="7524328" y="1772816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2460104" y="5373216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Делопроизводитель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Размещает информацию на сайте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15 мин. –  30мин.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" name="Пятно 1 60"/>
          <p:cNvSpPr/>
          <p:nvPr/>
        </p:nvSpPr>
        <p:spPr>
          <a:xfrm>
            <a:off x="3492500" y="494188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Пятно 1 60"/>
          <p:cNvSpPr/>
          <p:nvPr/>
        </p:nvSpPr>
        <p:spPr>
          <a:xfrm>
            <a:off x="5364088" y="5805264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6084168" y="5196873"/>
          <a:ext cx="2808312" cy="166112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8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новостей на бумажном носителе.</a:t>
                      </a:r>
                      <a:endParaRPr lang="ru-RU" sz="900" b="0" cap="none" dirty="0" smtClean="0">
                        <a:solidFill>
                          <a:schemeClr val="tx1"/>
                        </a:solidFill>
                        <a:latin typeface="Franklin Gothic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Отсутствие единого стиля оформления новостей разного содержания</a:t>
                      </a:r>
                      <a:endParaRPr lang="ru-RU" altLang="ru-RU" sz="9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Временные потери из-за не качественного содержания новости</a:t>
                      </a:r>
                      <a:endParaRPr lang="ru-RU" altLang="ru-RU" sz="9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Занятость сотрудника, отсутствие на рабочем месте</a:t>
                      </a:r>
                      <a:endParaRPr lang="ru-RU" altLang="ru-RU" sz="9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 своевременное размещение новостей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9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" name="Пятно 1 60"/>
          <p:cNvSpPr/>
          <p:nvPr/>
        </p:nvSpPr>
        <p:spPr>
          <a:xfrm>
            <a:off x="2771800" y="1772816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51" name="Пятно 1 60"/>
          <p:cNvSpPr/>
          <p:nvPr/>
        </p:nvSpPr>
        <p:spPr>
          <a:xfrm>
            <a:off x="5508104" y="551723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52" name="Пятно 1 60"/>
          <p:cNvSpPr/>
          <p:nvPr/>
        </p:nvSpPr>
        <p:spPr>
          <a:xfrm>
            <a:off x="2843808" y="4941168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" name="Пятно 1 60"/>
          <p:cNvSpPr/>
          <p:nvPr/>
        </p:nvSpPr>
        <p:spPr>
          <a:xfrm>
            <a:off x="5364088" y="623731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4797152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Условные обозначения</a:t>
            </a:r>
            <a:endParaRPr lang="ru-RU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Равнобедренный треугольник 25"/>
          <p:cNvSpPr/>
          <p:nvPr/>
        </p:nvSpPr>
        <p:spPr>
          <a:xfrm>
            <a:off x="179512" y="2132856"/>
            <a:ext cx="4176464" cy="4248472"/>
          </a:xfrm>
          <a:prstGeom prst="triangle">
            <a:avLst/>
          </a:prstGeom>
          <a:solidFill>
            <a:srgbClr val="92D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 lvl="0" indent="-87313" algn="ctr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r>
              <a:rPr lang="ru-RU" sz="105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 </a:t>
            </a:r>
          </a:p>
          <a:p>
            <a:pPr marL="87313" lvl="0" indent="-87313" algn="ctr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r>
              <a:rPr lang="ru-RU" sz="105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74625" lvl="0" algn="ctr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Муниципальный </a:t>
            </a:r>
          </a:p>
          <a:p>
            <a:pPr marL="457200" lvl="0" indent="-282575" algn="ctr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</a:t>
            </a: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algn="ctr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r>
              <a:rPr lang="ru-RU" sz="12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образовательной организации</a:t>
            </a: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lvl="0" fontAlgn="base">
              <a:spcBef>
                <a:spcPct val="0"/>
              </a:spcBef>
              <a:spcAft>
                <a:spcPts val="600"/>
              </a:spcAft>
              <a:tabLst>
                <a:tab pos="-179388" algn="l"/>
              </a:tabLst>
            </a:pPr>
            <a:endParaRPr lang="ru-RU" sz="10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4067944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/>
              <a:t>Пирамида проблем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23263C"/>
                </a:solidFill>
                <a:cs typeface="Arial" charset="0"/>
              </a:rPr>
              <a:t>5.</a:t>
            </a:r>
          </a:p>
        </p:txBody>
      </p:sp>
      <p:sp>
        <p:nvSpPr>
          <p:cNvPr id="17412" name="Заголовок 1"/>
          <p:cNvSpPr txBox="1">
            <a:spLocks/>
          </p:cNvSpPr>
          <p:nvPr/>
        </p:nvSpPr>
        <p:spPr bwMode="auto">
          <a:xfrm>
            <a:off x="755650" y="404813"/>
            <a:ext cx="83883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ru-RU" sz="3000">
              <a:solidFill>
                <a:schemeClr val="tx2"/>
              </a:solidFill>
              <a:latin typeface="Franklin Gothic Medium" pitchFamily="34" charset="0"/>
            </a:endParaRPr>
          </a:p>
          <a:p>
            <a:pPr eaLnBrk="0" hangingPunct="0"/>
            <a:r>
              <a:rPr lang="ru-RU" sz="2800">
                <a:solidFill>
                  <a:schemeClr val="tx2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800">
                <a:solidFill>
                  <a:schemeClr val="tx2"/>
                </a:solidFill>
                <a:latin typeface="Franklin Gothic Medium" pitchFamily="34" charset="0"/>
              </a:rPr>
            </a:br>
            <a:r>
              <a:rPr lang="ru-RU" sz="2800">
                <a:solidFill>
                  <a:schemeClr val="tx2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2800">
                <a:solidFill>
                  <a:schemeClr val="tx2"/>
                </a:solidFill>
                <a:latin typeface="Franklin Gothic Medium" pitchFamily="34" charset="0"/>
              </a:rPr>
            </a:br>
            <a:endParaRPr lang="ru-RU" sz="2800">
              <a:solidFill>
                <a:schemeClr val="tx2"/>
              </a:solidFill>
              <a:latin typeface="Franklin Gothic Medium" pitchFamily="34" charset="0"/>
            </a:endParaRPr>
          </a:p>
        </p:txBody>
      </p:sp>
      <p:graphicFrame>
        <p:nvGraphicFramePr>
          <p:cNvPr id="17460" name="Group 52"/>
          <p:cNvGraphicFramePr>
            <a:graphicFrameLocks noGrp="1"/>
          </p:cNvGraphicFramePr>
          <p:nvPr/>
        </p:nvGraphicFramePr>
        <p:xfrm>
          <a:off x="4355976" y="2348880"/>
          <a:ext cx="4464050" cy="3120688"/>
        </p:xfrm>
        <a:graphic>
          <a:graphicData uri="http://schemas.openxmlformats.org/drawingml/2006/table">
            <a:tbl>
              <a:tblPr/>
              <a:tblGrid>
                <a:gridCol w="99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45720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новостей на бумажном носителе. 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45720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Отсутствие единого стиля оформления новостей разного содержания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Временные потери из-за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некачесственного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содержания новости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Занятость сотрудника, отсутствие на рабочем месте.</a:t>
                      </a:r>
                    </a:p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-179388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 своевременное размещение новостей</a:t>
                      </a:r>
                    </a:p>
                  </a:txBody>
                  <a:tcPr marL="53009" marR="53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67544" y="5517232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331640" y="5661248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195736" y="5661248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499992" y="4941168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427984" y="3645024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427984" y="2996952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43608" y="4725144"/>
            <a:ext cx="252028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475656" y="3645024"/>
            <a:ext cx="151216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4499992" y="4221088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627784" y="2564904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 выявлены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99792" y="4221088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Не выявлены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3131840" y="5661248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4427984" y="2348880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3203848" y="5085184"/>
            <a:ext cx="741362" cy="614363"/>
          </a:xfrm>
          <a:prstGeom prst="irregularSeal1">
            <a:avLst/>
          </a:prstGeom>
          <a:solidFill>
            <a:srgbClr val="C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9" name="Group 57"/>
          <p:cNvGraphicFramePr>
            <a:graphicFrameLocks noGrp="1"/>
          </p:cNvGraphicFramePr>
          <p:nvPr>
            <p:ph idx="1"/>
          </p:nvPr>
        </p:nvGraphicFramePr>
        <p:xfrm>
          <a:off x="539552" y="1052736"/>
          <a:ext cx="7776863" cy="5541101"/>
        </p:xfrm>
        <a:graphic>
          <a:graphicData uri="http://schemas.openxmlformats.org/drawingml/2006/table">
            <a:tbl>
              <a:tblPr/>
              <a:tblGrid>
                <a:gridCol w="262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Проблемы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Способ решения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Экономия 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новостей на бумажном носителе.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Приобретение компьютера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(32 минут – 35 минут)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Отсутствие единого стиля оформления новостей разного содержания.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Разработка чек листов для контроля за качеством предоставляемой новости.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(5 минут – 10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Временные потери из-за некачественного содержания новости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Предоставление возможности делать электронный вариант новостей на компьютере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(15 минут-30 мин.)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Занятость сотрудника, отсутствие на рабочем месте.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Передача информации по электронной почте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(15 минут—5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Несвоевременное размещение новости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циклограммы деятельности делопроизводителя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Сокращение ВПП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(15 минут-10 минут)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86813" y="6143625"/>
            <a:ext cx="357187" cy="357188"/>
          </a:xfrm>
        </p:spPr>
        <p:txBody>
          <a:bodyPr/>
          <a:lstStyle/>
          <a:p>
            <a:pPr>
              <a:defRPr/>
            </a:pPr>
            <a:fld id="{0EB02108-C6DA-453B-A7E9-B9E2EBCAA76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428604"/>
            <a:ext cx="1814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Анализ проблем</a:t>
            </a:r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338388" y="5013325"/>
            <a:ext cx="577850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10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107950" y="5013325"/>
            <a:ext cx="50482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9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43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8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07950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5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227763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211638" y="1916113"/>
            <a:ext cx="50323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950" y="191611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122488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6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051050" y="1916113"/>
            <a:ext cx="5032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altLang="ru-RU" sz="2000" dirty="0" smtClean="0">
                <a:latin typeface="Franklin Gothic Medium" pitchFamily="34" charset="0"/>
              </a:rPr>
              <a:t>Карта целевого состояния процесса</a:t>
            </a:r>
            <a:br>
              <a:rPr lang="ru-RU" altLang="ru-RU" sz="2000" dirty="0" smtClean="0">
                <a:latin typeface="Franklin Gothic Medium" pitchFamily="34" charset="0"/>
              </a:rPr>
            </a:br>
            <a:r>
              <a:rPr lang="ru-RU" sz="2000" dirty="0" smtClean="0"/>
              <a:t>«Оптимизация процесса размещения новостей </a:t>
            </a:r>
            <a:br>
              <a:rPr lang="ru-RU" sz="2000" dirty="0" smtClean="0"/>
            </a:br>
            <a:r>
              <a:rPr lang="ru-RU" sz="2000" dirty="0" smtClean="0"/>
              <a:t>на сайте МДОУ «Детский сад №3»</a:t>
            </a:r>
            <a:br>
              <a:rPr lang="ru-RU" sz="2000" dirty="0" smtClean="0"/>
            </a:br>
            <a:endParaRPr lang="ru-RU" altLang="ru-RU" sz="2000" dirty="0" smtClean="0"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79613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06717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156325" y="2781300"/>
            <a:ext cx="287338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8243888" y="278130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4644008" y="5373216"/>
            <a:ext cx="4032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90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 -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140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. Экономия времени: 68%-41% </a:t>
            </a:r>
            <a:endParaRPr lang="ru-RU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284663" y="3573463"/>
            <a:ext cx="50482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7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F7C4544F-931A-45EF-AE4A-08816F777FF5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6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227856" y="2276872"/>
          <a:ext cx="1751856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Директор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Поручение о размещении информации на сайте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10 мин. – 15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1224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492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6443663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8675688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>
            <a:off x="2122488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4283075" y="4221163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>
            <a:off x="34925" y="5734050"/>
            <a:ext cx="288925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4211960" y="5085184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77624"/>
              </p:ext>
            </p:extLst>
          </p:nvPr>
        </p:nvGraphicFramePr>
        <p:xfrm>
          <a:off x="2267744" y="2276872"/>
          <a:ext cx="1751856" cy="8229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Делопроизводитель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Сбор и подготовка информации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40 мин. –50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4427984" y="2276872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Руководитель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проекта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Передача информации для проверки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5 мин. –  10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" name="Таблица 58"/>
          <p:cNvGraphicFramePr>
            <a:graphicFrameLocks noGrp="1"/>
          </p:cNvGraphicFramePr>
          <p:nvPr/>
        </p:nvGraphicFramePr>
        <p:xfrm>
          <a:off x="6516216" y="2276872"/>
          <a:ext cx="1751856" cy="123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Рабочая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группа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представленную информацию оцифровывает представленную новость отбирает фотографии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20 мин. –  30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323528" y="3861048"/>
          <a:ext cx="1751856" cy="1234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Руководитель 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проекта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Отправляет электронный вариант новости и фотографий по электронной почте  на проверку заведующему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2 мин. –  5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2483768" y="3861048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Директор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информацию и отправляет на доработку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20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/>
        </p:nvGraphicFramePr>
        <p:xfrm>
          <a:off x="4644008" y="3861048"/>
          <a:ext cx="1751856" cy="84656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Рабочая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группа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Исправляет ошибки.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 15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6852592" y="3861048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Руководитель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 проекта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Передает исправленный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вариант на проверку.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5 мин. –  15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Таблица 81"/>
          <p:cNvGraphicFramePr>
            <a:graphicFrameLocks noGrp="1"/>
          </p:cNvGraphicFramePr>
          <p:nvPr/>
        </p:nvGraphicFramePr>
        <p:xfrm>
          <a:off x="323528" y="5318743"/>
          <a:ext cx="1751856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Директор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Проверяет новый текст и передает делопроизводителю для размещения на сайте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10 мин. –  15 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2460104" y="5373216"/>
          <a:ext cx="1751856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cs typeface="Arial" pitchFamily="34" charset="0"/>
                        </a:rPr>
                        <a:t>Делопроизводитель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Размещает информацию на сайте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15 мин. –  30мин.</a:t>
                      </a:r>
                      <a:endParaRPr lang="ru-RU" sz="9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Группа 52"/>
          <p:cNvGrpSpPr/>
          <p:nvPr/>
        </p:nvGrpSpPr>
        <p:grpSpPr>
          <a:xfrm>
            <a:off x="179512" y="3789040"/>
            <a:ext cx="1944216" cy="1512168"/>
            <a:chOff x="6444208" y="2060848"/>
            <a:chExt cx="1944216" cy="1512168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>
              <a:off x="6804248" y="2132856"/>
              <a:ext cx="1584176" cy="1440160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6444208" y="2060848"/>
              <a:ext cx="1728192" cy="1368152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54"/>
          <p:cNvGrpSpPr/>
          <p:nvPr/>
        </p:nvGrpSpPr>
        <p:grpSpPr>
          <a:xfrm>
            <a:off x="6372200" y="2060848"/>
            <a:ext cx="1944216" cy="1512168"/>
            <a:chOff x="6444208" y="2060848"/>
            <a:chExt cx="1944216" cy="1512168"/>
          </a:xfrm>
        </p:grpSpPr>
        <p:cxnSp>
          <p:nvCxnSpPr>
            <p:cNvPr id="58" name="Прямая соединительная линия 57"/>
            <p:cNvCxnSpPr/>
            <p:nvPr/>
          </p:nvCxnSpPr>
          <p:spPr>
            <a:xfrm>
              <a:off x="6804248" y="2132856"/>
              <a:ext cx="1584176" cy="1440160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6444208" y="2060848"/>
              <a:ext cx="1728192" cy="1368152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6"/>
          <p:cNvGrpSpPr/>
          <p:nvPr/>
        </p:nvGrpSpPr>
        <p:grpSpPr>
          <a:xfrm>
            <a:off x="4572000" y="3573016"/>
            <a:ext cx="1944216" cy="1512168"/>
            <a:chOff x="6444208" y="2060848"/>
            <a:chExt cx="1944216" cy="1512168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>
              <a:off x="6804248" y="2132856"/>
              <a:ext cx="1584176" cy="1440160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V="1">
              <a:off x="6444208" y="2060848"/>
              <a:ext cx="1728192" cy="1368152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73"/>
          <p:cNvGrpSpPr/>
          <p:nvPr/>
        </p:nvGrpSpPr>
        <p:grpSpPr>
          <a:xfrm>
            <a:off x="6660232" y="3573016"/>
            <a:ext cx="1944216" cy="1512168"/>
            <a:chOff x="6444208" y="2060848"/>
            <a:chExt cx="1944216" cy="1512168"/>
          </a:xfrm>
        </p:grpSpPr>
        <p:cxnSp>
          <p:nvCxnSpPr>
            <p:cNvPr id="76" name="Прямая соединительная линия 75"/>
            <p:cNvCxnSpPr/>
            <p:nvPr/>
          </p:nvCxnSpPr>
          <p:spPr>
            <a:xfrm>
              <a:off x="6804248" y="2132856"/>
              <a:ext cx="1584176" cy="1440160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V="1">
              <a:off x="6444208" y="2060848"/>
              <a:ext cx="1728192" cy="1368152"/>
            </a:xfrm>
            <a:prstGeom prst="line">
              <a:avLst/>
            </a:prstGeom>
            <a:ln cmpd="sng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5" name="Заголовок 1"/>
          <p:cNvSpPr>
            <a:spLocks noGrp="1"/>
          </p:cNvSpPr>
          <p:nvPr>
            <p:ph type="title"/>
          </p:nvPr>
        </p:nvSpPr>
        <p:spPr>
          <a:xfrm>
            <a:off x="244475" y="757014"/>
            <a:ext cx="8648700" cy="4397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Достигнутые результаты (было и стало) </a:t>
            </a:r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51520" y="1268760"/>
            <a:ext cx="8561457" cy="51812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4">
            <a:extLst/>
          </p:cNvPr>
          <p:cNvSpPr txBox="1"/>
          <p:nvPr/>
        </p:nvSpPr>
        <p:spPr>
          <a:xfrm>
            <a:off x="292026" y="1357402"/>
            <a:ext cx="1635125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+mn-lt"/>
              </a:rPr>
              <a:t>Факторы успеха</a:t>
            </a:r>
          </a:p>
        </p:txBody>
      </p:sp>
      <p:sp>
        <p:nvSpPr>
          <p:cNvPr id="21" name="TextBox 20">
            <a:extLst/>
          </p:cNvPr>
          <p:cNvSpPr txBox="1"/>
          <p:nvPr/>
        </p:nvSpPr>
        <p:spPr>
          <a:xfrm>
            <a:off x="323528" y="1772816"/>
            <a:ext cx="20986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/>
                </a:solidFill>
                <a:latin typeface="+mn-lt"/>
              </a:rPr>
              <a:t>Устранили потери времени в процессе</a:t>
            </a: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accent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согласования содержания текста новостей.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3" name="TextBox 22">
            <a:extLst/>
          </p:cNvPr>
          <p:cNvSpPr txBox="1"/>
          <p:nvPr/>
        </p:nvSpPr>
        <p:spPr>
          <a:xfrm>
            <a:off x="2915816" y="1700808"/>
            <a:ext cx="28424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/>
                </a:solidFill>
                <a:latin typeface="+mn-lt"/>
              </a:rPr>
              <a:t>Организовали</a:t>
            </a: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2"/>
              </a:solidFill>
              <a:latin typeface="+mn-lt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</a:rPr>
              <a:t>Самопроверку подготовленной информацию для сайта через использование чек листов при подготовке новостной информации по итогам проведения спортивных, музыкальных и официальных мероприятиях в ОУ 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</a:rPr>
              <a:t>Своевременное размещение новостей на сайте без опозданий</a:t>
            </a:r>
            <a:r>
              <a:rPr lang="ru-RU" sz="1200" dirty="0" smtClean="0">
                <a:solidFill>
                  <a:schemeClr val="accent2"/>
                </a:solidFill>
              </a:rPr>
              <a:t>.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</a:rPr>
              <a:t>Повысилось качество новостной информации размещенной на сайте.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chemeClr val="accent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4" name="TextBox 23">
            <a:extLst/>
          </p:cNvPr>
          <p:cNvSpPr txBox="1"/>
          <p:nvPr/>
        </p:nvSpPr>
        <p:spPr>
          <a:xfrm>
            <a:off x="5940152" y="1700808"/>
            <a:ext cx="2525712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2"/>
                </a:solidFill>
                <a:latin typeface="+mn-lt"/>
              </a:rPr>
              <a:t>Сформировалась команда единомышленников</a:t>
            </a: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chemeClr val="accent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Внедряются улучшения по освещению деятельности </a:t>
            </a:r>
            <a:r>
              <a:rPr lang="ru-RU" sz="1200" b="1" dirty="0" smtClean="0">
                <a:solidFill>
                  <a:schemeClr val="accent2"/>
                </a:solidFill>
              </a:rPr>
              <a:t>образовательного</a:t>
            </a: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 учреждения в сети Интернет.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b="1" dirty="0" smtClean="0">
              <a:solidFill>
                <a:schemeClr val="accent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200" b="1" dirty="0" smtClean="0">
                <a:solidFill>
                  <a:schemeClr val="accent2"/>
                </a:solidFill>
                <a:latin typeface="+mn-lt"/>
              </a:rPr>
              <a:t>Улучшился внутренний психологический микроклимат в общеобразовательном учреждении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7</a:t>
            </a:fld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8028384" y="251356"/>
            <a:ext cx="105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28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Прямоугольник 21">
            <a:extLst/>
          </p:cNvPr>
          <p:cNvSpPr/>
          <p:nvPr/>
        </p:nvSpPr>
        <p:spPr>
          <a:xfrm>
            <a:off x="323528" y="3068961"/>
            <a:ext cx="8636000" cy="15121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730" name="Заголовок 1"/>
          <p:cNvSpPr>
            <a:spLocks noGrp="1"/>
          </p:cNvSpPr>
          <p:nvPr>
            <p:ph type="title"/>
          </p:nvPr>
        </p:nvSpPr>
        <p:spPr>
          <a:xfrm>
            <a:off x="244475" y="620688"/>
            <a:ext cx="8648700" cy="43973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Достигнутые результаты (было и стало) </a:t>
            </a:r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296863" y="1251826"/>
            <a:ext cx="8636000" cy="1601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TextBox 13">
            <a:extLst/>
          </p:cNvPr>
          <p:cNvSpPr txBox="1"/>
          <p:nvPr/>
        </p:nvSpPr>
        <p:spPr>
          <a:xfrm>
            <a:off x="296863" y="1249047"/>
            <a:ext cx="2022475" cy="307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/>
                </a:solidFill>
                <a:latin typeface="+mn-lt"/>
              </a:rPr>
              <a:t>Результаты проекта </a:t>
            </a:r>
          </a:p>
        </p:txBody>
      </p:sp>
      <p:sp>
        <p:nvSpPr>
          <p:cNvPr id="72738" name="TextBox 16"/>
          <p:cNvSpPr txBox="1">
            <a:spLocks noChangeArrowheads="1"/>
          </p:cNvSpPr>
          <p:nvPr/>
        </p:nvSpPr>
        <p:spPr bwMode="auto">
          <a:xfrm>
            <a:off x="6012160" y="1700808"/>
            <a:ext cx="25202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Разработаны </a:t>
            </a:r>
            <a:r>
              <a:rPr lang="ru-RU" sz="1200" dirty="0" err="1" smtClean="0">
                <a:solidFill>
                  <a:srgbClr val="002060"/>
                </a:solidFill>
              </a:rPr>
              <a:t>чек-листы</a:t>
            </a:r>
            <a:r>
              <a:rPr lang="ru-RU" sz="1200" dirty="0" smtClean="0">
                <a:solidFill>
                  <a:srgbClr val="002060"/>
                </a:solidFill>
              </a:rPr>
              <a:t> для подготовки новостей различного содержания: спортивные, музыкальные и официальные новости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72740" name="TextBox 18"/>
          <p:cNvSpPr txBox="1">
            <a:spLocks noChangeArrowheads="1"/>
          </p:cNvSpPr>
          <p:nvPr/>
        </p:nvSpPr>
        <p:spPr bwMode="auto">
          <a:xfrm>
            <a:off x="2771800" y="1412776"/>
            <a:ext cx="1039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БЫЛО</a:t>
            </a:r>
          </a:p>
        </p:txBody>
      </p:sp>
      <p:sp>
        <p:nvSpPr>
          <p:cNvPr id="72741" name="TextBox 19"/>
          <p:cNvSpPr txBox="1">
            <a:spLocks noChangeArrowheads="1"/>
          </p:cNvSpPr>
          <p:nvPr/>
        </p:nvSpPr>
        <p:spPr bwMode="auto">
          <a:xfrm>
            <a:off x="6156176" y="1412776"/>
            <a:ext cx="1039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92D050"/>
                </a:solidFill>
              </a:rPr>
              <a:t>СТАЛО</a:t>
            </a:r>
          </a:p>
        </p:txBody>
      </p:sp>
      <p:sp>
        <p:nvSpPr>
          <p:cNvPr id="72743" name="TextBox 24"/>
          <p:cNvSpPr txBox="1">
            <a:spLocks noChangeArrowheads="1"/>
          </p:cNvSpPr>
          <p:nvPr/>
        </p:nvSpPr>
        <p:spPr bwMode="auto">
          <a:xfrm>
            <a:off x="2339752" y="3284984"/>
            <a:ext cx="10398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БЫЛО</a:t>
            </a:r>
          </a:p>
        </p:txBody>
      </p:sp>
      <p:sp>
        <p:nvSpPr>
          <p:cNvPr id="72748" name="TextBox 29"/>
          <p:cNvSpPr txBox="1">
            <a:spLocks noChangeArrowheads="1"/>
          </p:cNvSpPr>
          <p:nvPr/>
        </p:nvSpPr>
        <p:spPr bwMode="auto">
          <a:xfrm>
            <a:off x="5724128" y="3284984"/>
            <a:ext cx="1039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solidFill>
                  <a:srgbClr val="92D050"/>
                </a:solidFill>
              </a:rPr>
              <a:t>СТАЛО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pPr/>
              <a:t>8</a:t>
            </a:fld>
            <a:endParaRPr lang="ru-RU" sz="1400"/>
          </a:p>
        </p:txBody>
      </p:sp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1907704" y="3645024"/>
            <a:ext cx="1850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002060"/>
                </a:solidFill>
              </a:defRPr>
            </a:lvl1pPr>
          </a:lstStyle>
          <a:p>
            <a:r>
              <a:rPr lang="ru-RU" sz="1200" dirty="0" smtClean="0"/>
              <a:t>Не своевременное размещение информации на сайте</a:t>
            </a:r>
            <a:endParaRPr lang="ru-RU" sz="1200" dirty="0"/>
          </a:p>
        </p:txBody>
      </p: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5364088" y="3573016"/>
            <a:ext cx="18962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Новости размещаются во время без опозданий и задержки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9237" name="Picture 21" descr="https://im0-tub-ru.yandex.net/i?id=373ae64c9d7c1a5d6ec9746ffe34aef9-l&amp;n=1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1224136" cy="11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2483768" y="1772816"/>
            <a:ext cx="1850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002060"/>
                </a:solidFill>
              </a:defRPr>
            </a:lvl1pPr>
          </a:lstStyle>
          <a:p>
            <a:r>
              <a:rPr lang="ru-RU" sz="1200" dirty="0" smtClean="0"/>
              <a:t>Отсутствовал единый стиль оформления новостной информации</a:t>
            </a:r>
            <a:endParaRPr lang="ru-RU" sz="1200" dirty="0"/>
          </a:p>
        </p:txBody>
      </p:sp>
      <p:pic>
        <p:nvPicPr>
          <p:cNvPr id="7206" name="Picture 38" descr="https://im0-tub-ru.yandex.net/i?id=cdf6704eff6ceb1f896d3895bb5ec563&amp;n=1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3928" y="3284984"/>
            <a:ext cx="1080120" cy="1080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35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187624" y="2348880"/>
            <a:ext cx="1584176" cy="3096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48072"/>
          </a:xfrm>
          <a:effectLst/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rgbClr val="464646"/>
                </a:solidFill>
              </a:rPr>
              <a:t>Достигнутые результаты</a:t>
            </a:r>
            <a:endParaRPr lang="ru-RU" sz="32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8797" y="1507030"/>
            <a:ext cx="3600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 Narrow" panose="020B0606020202030204" pitchFamily="34" charset="0"/>
                <a:cs typeface="Times New Roman" pitchFamily="18" charset="0"/>
              </a:rPr>
              <a:t>ЭФФЕКТ</a:t>
            </a:r>
            <a:r>
              <a:rPr lang="ru-RU" altLang="ru-RU" b="1" dirty="0">
                <a:latin typeface="Arial Narrow" panose="020B0606020202030204" pitchFamily="34" charset="0"/>
                <a:cs typeface="Times New Roman" pitchFamily="18" charset="0"/>
              </a:rPr>
              <a:t> </a:t>
            </a:r>
            <a:endParaRPr lang="ru-RU" altLang="ru-RU" b="1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 smtClean="0">
                <a:latin typeface="Arial Narrow" panose="020B0606020202030204" pitchFamily="34" charset="0"/>
                <a:cs typeface="Times New Roman" pitchFamily="18" charset="0"/>
              </a:rPr>
              <a:t>Сокращение временных затрат при размещении информации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dirty="0" smtClean="0">
                <a:latin typeface="Arial Narrow" panose="020B0606020202030204" pitchFamily="34" charset="0"/>
                <a:cs typeface="Times New Roman" pitchFamily="18" charset="0"/>
              </a:rPr>
              <a:t>на сайте ОУ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latin typeface="Arial Narrow" panose="020B0606020202030204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 единый электронный стиль оформления новостей на сайте разного содержания учреждения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altLang="ru-RU" i="1" dirty="0" smtClean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268760"/>
            <a:ext cx="864096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1268760"/>
            <a:ext cx="0" cy="417646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6451899" y="1998132"/>
            <a:ext cx="648072" cy="43204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00826" y="3571876"/>
            <a:ext cx="648072" cy="43204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1412776"/>
            <a:ext cx="158417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03648" y="16288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-37%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3648" y="35637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80 мин.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562117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Arial Narrow" panose="020B0606020202030204" pitchFamily="34" charset="0"/>
              </a:rPr>
              <a:t>t</a:t>
            </a:r>
            <a:r>
              <a:rPr lang="ru-RU" i="1" dirty="0" smtClean="0">
                <a:latin typeface="Arial Narrow" panose="020B0606020202030204" pitchFamily="34" charset="0"/>
              </a:rPr>
              <a:t> протекания процесса</a:t>
            </a:r>
            <a:endParaRPr lang="ru-RU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020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972</Words>
  <Application>Microsoft Office PowerPoint</Application>
  <PresentationFormat>Экран (4:3)</PresentationFormat>
  <Paragraphs>273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Franklin Gothic Book</vt:lpstr>
      <vt:lpstr>Franklin Gothic Medium</vt:lpstr>
      <vt:lpstr>Times New Roman</vt:lpstr>
      <vt:lpstr>Тема Office</vt:lpstr>
      <vt:lpstr>think-cell Slide</vt:lpstr>
      <vt:lpstr>Паспорт проекта  «Оптимизация процесса размещения новостей на сайте МБОУ «Звездненская СОШ»</vt:lpstr>
      <vt:lpstr>Команда проекта </vt:lpstr>
      <vt:lpstr>Карта текущего состояния процесса «Оптимизация процесса размещения новостей  на сайте МБОУ «Звездненская СОШ» </vt:lpstr>
      <vt:lpstr>Пирамида проблем</vt:lpstr>
      <vt:lpstr>Презентация PowerPoint</vt:lpstr>
      <vt:lpstr>Карта целевого состояния процесса «Оптимизация процесса размещения новостей  на сайте МДОУ «Детский сад №3» </vt:lpstr>
      <vt:lpstr>Достигнутые результаты (было и стало) </vt:lpstr>
      <vt:lpstr>Достигнутые результаты (было и стало) </vt:lpstr>
      <vt:lpstr>Достигнутые результаты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Алла</cp:lastModifiedBy>
  <cp:revision>66</cp:revision>
  <cp:lastPrinted>2019-04-25T09:14:46Z</cp:lastPrinted>
  <dcterms:created xsi:type="dcterms:W3CDTF">2018-08-20T14:01:12Z</dcterms:created>
  <dcterms:modified xsi:type="dcterms:W3CDTF">2021-03-10T07:15:20Z</dcterms:modified>
</cp:coreProperties>
</file>